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0" r:id="rId3"/>
    <p:sldId id="263" r:id="rId4"/>
    <p:sldId id="257" r:id="rId5"/>
    <p:sldId id="258" r:id="rId6"/>
    <p:sldId id="259" r:id="rId7"/>
    <p:sldId id="261" r:id="rId8"/>
    <p:sldId id="262"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62" autoAdjust="0"/>
  </p:normalViewPr>
  <p:slideViewPr>
    <p:cSldViewPr snapToGrid="0" snapToObjects="1">
      <p:cViewPr varScale="1">
        <p:scale>
          <a:sx n="71" d="100"/>
          <a:sy n="71" d="100"/>
        </p:scale>
        <p:origin x="112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9A176B-6C10-6347-AC35-6E2A1B47518E}" type="datetimeFigureOut">
              <a:rPr lang="en-US" smtClean="0"/>
              <a:t>4/4/2018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2BB136-82CD-5F40-B8B8-A831B45E32B2}" type="slidenum">
              <a:rPr lang="en-US" smtClean="0"/>
              <a:t>‹#›</a:t>
            </a:fld>
            <a:endParaRPr lang="en-US"/>
          </a:p>
        </p:txBody>
      </p:sp>
    </p:spTree>
    <p:extLst>
      <p:ext uri="{BB962C8B-B14F-4D97-AF65-F5344CB8AC3E}">
        <p14:creationId xmlns:p14="http://schemas.microsoft.com/office/powerpoint/2010/main" val="13146484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read all of the lit in a certain field you will begin</a:t>
            </a:r>
            <a:r>
              <a:rPr lang="en-US" baseline="0" dirty="0" smtClean="0"/>
              <a:t> </a:t>
            </a:r>
            <a:r>
              <a:rPr lang="en-US" dirty="0" smtClean="0"/>
              <a:t>to notice</a:t>
            </a:r>
            <a:r>
              <a:rPr lang="en-US" baseline="0" dirty="0" smtClean="0"/>
              <a:t> that authors cover some of the same themes, and subjects, or use similar methods.  As you move through the literature, begin to group the larger conversation by these themes.  Soon you will have clearly definable groups.</a:t>
            </a:r>
          </a:p>
          <a:p>
            <a:endParaRPr lang="en-US" baseline="0" dirty="0" smtClean="0"/>
          </a:p>
          <a:p>
            <a:r>
              <a:rPr lang="en-US" sz="1200" kern="1200" dirty="0" smtClean="0">
                <a:solidFill>
                  <a:schemeClr val="tx1"/>
                </a:solidFill>
                <a:latin typeface="+mn-lt"/>
                <a:ea typeface="+mn-ea"/>
                <a:cs typeface="+mn-cs"/>
              </a:rPr>
              <a:t>You might determine that the literature makes sense when divided by time period, by methodology, by sources, by discipline, by thematic focus, by race, ethnicity, and/or gender of author, or by political ideology.  This list is not exhaustive.  You might also decide to subdivide categories based on other criteria.  There is no “rule” on divisions—historians wrote the literature without consulting each other and without regard to the goal of fitting into a neat, obvious organization useful to students.</a:t>
            </a:r>
          </a:p>
          <a:p>
            <a:r>
              <a:rPr lang="en-US" sz="1200" kern="1200" dirty="0" smtClean="0">
                <a:solidFill>
                  <a:schemeClr val="tx1"/>
                </a:solidFill>
                <a:latin typeface="+mn-lt"/>
                <a:ea typeface="+mn-ea"/>
                <a:cs typeface="+mn-cs"/>
              </a:rPr>
              <a:t>The key step is to FIGURE OUT the most logical, clarifying angle.  Do not arbitrarily choose a categorization; use the one that the literature seems to fall into.  How do you do that?  For every source, you should note its thesis, date, author background, methodology, and sources.  Does a pattern appear when you consider such information from each of your sources?  If so, you have a possible thesis about the literature.  If not, you might still have a thesis.</a:t>
            </a:r>
          </a:p>
          <a:p>
            <a:r>
              <a:rPr lang="en-US" sz="1200" kern="1200" dirty="0" smtClean="0">
                <a:solidFill>
                  <a:schemeClr val="tx1"/>
                </a:solidFill>
                <a:latin typeface="+mn-lt"/>
                <a:ea typeface="+mn-ea"/>
                <a:cs typeface="+mn-cs"/>
              </a:rPr>
              <a:t>Consider: Are there missing elements in the literature?  For example, no works published during a particular (usually fairly lengthy) time period?  Or do studies appear after long neglect of a topic?  Do interpretations change at some point?  Does the major methodology being used change?  Do interpretations vary based on sources used?</a:t>
            </a:r>
            <a:endParaRPr lang="en-US" dirty="0"/>
          </a:p>
        </p:txBody>
      </p:sp>
      <p:sp>
        <p:nvSpPr>
          <p:cNvPr id="4" name="Slide Number Placeholder 3"/>
          <p:cNvSpPr>
            <a:spLocks noGrp="1"/>
          </p:cNvSpPr>
          <p:nvPr>
            <p:ph type="sldNum" sz="quarter" idx="10"/>
          </p:nvPr>
        </p:nvSpPr>
        <p:spPr/>
        <p:txBody>
          <a:bodyPr/>
          <a:lstStyle/>
          <a:p>
            <a:fld id="{DF2BB136-82CD-5F40-B8B8-A831B45E32B2}" type="slidenum">
              <a:rPr lang="en-US" smtClean="0"/>
              <a:t>5</a:t>
            </a:fld>
            <a:endParaRPr lang="en-US"/>
          </a:p>
        </p:txBody>
      </p:sp>
    </p:spTree>
    <p:extLst>
      <p:ext uri="{BB962C8B-B14F-4D97-AF65-F5344CB8AC3E}">
        <p14:creationId xmlns:p14="http://schemas.microsoft.com/office/powerpoint/2010/main" val="1484564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2BB136-82CD-5F40-B8B8-A831B45E32B2}" type="slidenum">
              <a:rPr lang="en-US" smtClean="0"/>
              <a:t>6</a:t>
            </a:fld>
            <a:endParaRPr lang="en-US"/>
          </a:p>
        </p:txBody>
      </p:sp>
    </p:spTree>
    <p:extLst>
      <p:ext uri="{BB962C8B-B14F-4D97-AF65-F5344CB8AC3E}">
        <p14:creationId xmlns:p14="http://schemas.microsoft.com/office/powerpoint/2010/main" val="126550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D40F9D-7A74-8C47-9597-1FCAB042B731}"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5F60D-553F-DD49-9E67-D8B1BF60AE53}" type="slidenum">
              <a:rPr lang="en-US" smtClean="0"/>
              <a:t>‹#›</a:t>
            </a:fld>
            <a:endParaRPr lang="en-US"/>
          </a:p>
        </p:txBody>
      </p:sp>
    </p:spTree>
    <p:extLst>
      <p:ext uri="{BB962C8B-B14F-4D97-AF65-F5344CB8AC3E}">
        <p14:creationId xmlns:p14="http://schemas.microsoft.com/office/powerpoint/2010/main" val="3217482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40F9D-7A74-8C47-9597-1FCAB042B731}"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5F60D-553F-DD49-9E67-D8B1BF60AE53}" type="slidenum">
              <a:rPr lang="en-US" smtClean="0"/>
              <a:t>‹#›</a:t>
            </a:fld>
            <a:endParaRPr lang="en-US"/>
          </a:p>
        </p:txBody>
      </p:sp>
    </p:spTree>
    <p:extLst>
      <p:ext uri="{BB962C8B-B14F-4D97-AF65-F5344CB8AC3E}">
        <p14:creationId xmlns:p14="http://schemas.microsoft.com/office/powerpoint/2010/main" val="76729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40F9D-7A74-8C47-9597-1FCAB042B731}"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5F60D-553F-DD49-9E67-D8B1BF60AE53}" type="slidenum">
              <a:rPr lang="en-US" smtClean="0"/>
              <a:t>‹#›</a:t>
            </a:fld>
            <a:endParaRPr lang="en-US"/>
          </a:p>
        </p:txBody>
      </p:sp>
    </p:spTree>
    <p:extLst>
      <p:ext uri="{BB962C8B-B14F-4D97-AF65-F5344CB8AC3E}">
        <p14:creationId xmlns:p14="http://schemas.microsoft.com/office/powerpoint/2010/main" val="159008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40F9D-7A74-8C47-9597-1FCAB042B731}"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5F60D-553F-DD49-9E67-D8B1BF60AE53}" type="slidenum">
              <a:rPr lang="en-US" smtClean="0"/>
              <a:t>‹#›</a:t>
            </a:fld>
            <a:endParaRPr lang="en-US"/>
          </a:p>
        </p:txBody>
      </p:sp>
    </p:spTree>
    <p:extLst>
      <p:ext uri="{BB962C8B-B14F-4D97-AF65-F5344CB8AC3E}">
        <p14:creationId xmlns:p14="http://schemas.microsoft.com/office/powerpoint/2010/main" val="1988898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D40F9D-7A74-8C47-9597-1FCAB042B731}"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5F60D-553F-DD49-9E67-D8B1BF60AE53}" type="slidenum">
              <a:rPr lang="en-US" smtClean="0"/>
              <a:t>‹#›</a:t>
            </a:fld>
            <a:endParaRPr lang="en-US"/>
          </a:p>
        </p:txBody>
      </p:sp>
    </p:spTree>
    <p:extLst>
      <p:ext uri="{BB962C8B-B14F-4D97-AF65-F5344CB8AC3E}">
        <p14:creationId xmlns:p14="http://schemas.microsoft.com/office/powerpoint/2010/main" val="1203489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D40F9D-7A74-8C47-9597-1FCAB042B731}"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5F60D-553F-DD49-9E67-D8B1BF60AE53}" type="slidenum">
              <a:rPr lang="en-US" smtClean="0"/>
              <a:t>‹#›</a:t>
            </a:fld>
            <a:endParaRPr lang="en-US"/>
          </a:p>
        </p:txBody>
      </p:sp>
    </p:spTree>
    <p:extLst>
      <p:ext uri="{BB962C8B-B14F-4D97-AF65-F5344CB8AC3E}">
        <p14:creationId xmlns:p14="http://schemas.microsoft.com/office/powerpoint/2010/main" val="3571282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D40F9D-7A74-8C47-9597-1FCAB042B731}" type="datetimeFigureOut">
              <a:rPr lang="en-US" smtClean="0"/>
              <a:t>4/4/2018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F5F60D-553F-DD49-9E67-D8B1BF60AE53}" type="slidenum">
              <a:rPr lang="en-US" smtClean="0"/>
              <a:t>‹#›</a:t>
            </a:fld>
            <a:endParaRPr lang="en-US"/>
          </a:p>
        </p:txBody>
      </p:sp>
    </p:spTree>
    <p:extLst>
      <p:ext uri="{BB962C8B-B14F-4D97-AF65-F5344CB8AC3E}">
        <p14:creationId xmlns:p14="http://schemas.microsoft.com/office/powerpoint/2010/main" val="1287435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D40F9D-7A74-8C47-9597-1FCAB042B731}" type="datetimeFigureOut">
              <a:rPr lang="en-US" smtClean="0"/>
              <a:t>4/4/2018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F5F60D-553F-DD49-9E67-D8B1BF60AE53}" type="slidenum">
              <a:rPr lang="en-US" smtClean="0"/>
              <a:t>‹#›</a:t>
            </a:fld>
            <a:endParaRPr lang="en-US"/>
          </a:p>
        </p:txBody>
      </p:sp>
    </p:spTree>
    <p:extLst>
      <p:ext uri="{BB962C8B-B14F-4D97-AF65-F5344CB8AC3E}">
        <p14:creationId xmlns:p14="http://schemas.microsoft.com/office/powerpoint/2010/main" val="47109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D40F9D-7A74-8C47-9597-1FCAB042B731}" type="datetimeFigureOut">
              <a:rPr lang="en-US" smtClean="0"/>
              <a:t>4/4/2018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F5F60D-553F-DD49-9E67-D8B1BF60AE53}" type="slidenum">
              <a:rPr lang="en-US" smtClean="0"/>
              <a:t>‹#›</a:t>
            </a:fld>
            <a:endParaRPr lang="en-US"/>
          </a:p>
        </p:txBody>
      </p:sp>
    </p:spTree>
    <p:extLst>
      <p:ext uri="{BB962C8B-B14F-4D97-AF65-F5344CB8AC3E}">
        <p14:creationId xmlns:p14="http://schemas.microsoft.com/office/powerpoint/2010/main" val="21286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D40F9D-7A74-8C47-9597-1FCAB042B731}"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5F60D-553F-DD49-9E67-D8B1BF60AE53}" type="slidenum">
              <a:rPr lang="en-US" smtClean="0"/>
              <a:t>‹#›</a:t>
            </a:fld>
            <a:endParaRPr lang="en-US"/>
          </a:p>
        </p:txBody>
      </p:sp>
    </p:spTree>
    <p:extLst>
      <p:ext uri="{BB962C8B-B14F-4D97-AF65-F5344CB8AC3E}">
        <p14:creationId xmlns:p14="http://schemas.microsoft.com/office/powerpoint/2010/main" val="113832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D40F9D-7A74-8C47-9597-1FCAB042B731}"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5F60D-553F-DD49-9E67-D8B1BF60AE53}" type="slidenum">
              <a:rPr lang="en-US" smtClean="0"/>
              <a:t>‹#›</a:t>
            </a:fld>
            <a:endParaRPr lang="en-US"/>
          </a:p>
        </p:txBody>
      </p:sp>
    </p:spTree>
    <p:extLst>
      <p:ext uri="{BB962C8B-B14F-4D97-AF65-F5344CB8AC3E}">
        <p14:creationId xmlns:p14="http://schemas.microsoft.com/office/powerpoint/2010/main" val="774869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40F9D-7A74-8C47-9597-1FCAB042B731}" type="datetimeFigureOut">
              <a:rPr lang="en-US" smtClean="0"/>
              <a:t>4/4/2018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5F60D-553F-DD49-9E67-D8B1BF60AE53}" type="slidenum">
              <a:rPr lang="en-US" smtClean="0"/>
              <a:t>‹#›</a:t>
            </a:fld>
            <a:endParaRPr lang="en-US"/>
          </a:p>
        </p:txBody>
      </p:sp>
    </p:spTree>
    <p:extLst>
      <p:ext uri="{BB962C8B-B14F-4D97-AF65-F5344CB8AC3E}">
        <p14:creationId xmlns:p14="http://schemas.microsoft.com/office/powerpoint/2010/main" val="1999702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Literature Review</a:t>
            </a:r>
            <a:endParaRPr lang="en-US" dirty="0"/>
          </a:p>
        </p:txBody>
      </p:sp>
    </p:spTree>
    <p:extLst>
      <p:ext uri="{BB962C8B-B14F-4D97-AF65-F5344CB8AC3E}">
        <p14:creationId xmlns:p14="http://schemas.microsoft.com/office/powerpoint/2010/main" val="2385876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 Literature Review is:</a:t>
            </a:r>
            <a:br>
              <a:rPr lang="en-US" b="1" dirty="0" smtClean="0"/>
            </a:br>
            <a:endParaRPr lang="en-US" b="1"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sp>
        <p:nvSpPr>
          <p:cNvPr id="5" name="Rectangle 4"/>
          <p:cNvSpPr/>
          <p:nvPr/>
        </p:nvSpPr>
        <p:spPr>
          <a:xfrm>
            <a:off x="298808" y="2035459"/>
            <a:ext cx="8590738" cy="2308324"/>
          </a:xfrm>
          <a:prstGeom prst="rect">
            <a:avLst/>
          </a:prstGeom>
        </p:spPr>
        <p:txBody>
          <a:bodyPr wrap="square">
            <a:spAutoFit/>
          </a:bodyPr>
          <a:lstStyle/>
          <a:p>
            <a:r>
              <a:rPr lang="en-US" sz="2400" dirty="0" smtClean="0"/>
              <a:t>An </a:t>
            </a:r>
            <a:r>
              <a:rPr lang="en-US" sz="2400" dirty="0"/>
              <a:t>up-to-date </a:t>
            </a:r>
            <a:r>
              <a:rPr lang="en-US" sz="2400" i="1" dirty="0"/>
              <a:t>analysis</a:t>
            </a:r>
            <a:r>
              <a:rPr lang="en-US" sz="2400" dirty="0"/>
              <a:t> and </a:t>
            </a:r>
            <a:r>
              <a:rPr lang="en-US" sz="2400" i="1" dirty="0"/>
              <a:t>synthesis </a:t>
            </a:r>
            <a:r>
              <a:rPr lang="en-US" sz="2400" dirty="0"/>
              <a:t>of the scholarly conversation on a given topic.  It should tell the reader what arguments scholars have made / are making, how they are making them (method) if necessary, and how the conversation has changed over time. The Lit. Review should demonstrate that you can see the outlines of the larger scholarly conversation on your given </a:t>
            </a:r>
            <a:r>
              <a:rPr lang="en-US" sz="2400" dirty="0" smtClean="0"/>
              <a:t>topic.</a:t>
            </a:r>
            <a:endParaRPr lang="en-US" sz="2400" dirty="0"/>
          </a:p>
        </p:txBody>
      </p:sp>
    </p:spTree>
    <p:extLst>
      <p:ext uri="{BB962C8B-B14F-4D97-AF65-F5344CB8AC3E}">
        <p14:creationId xmlns:p14="http://schemas.microsoft.com/office/powerpoint/2010/main" val="2303484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steps for writing a Lit. Review</a:t>
            </a:r>
            <a:endParaRPr lang="en-US" b="1" dirty="0"/>
          </a:p>
        </p:txBody>
      </p:sp>
      <p:sp>
        <p:nvSpPr>
          <p:cNvPr id="3" name="Content Placeholder 2"/>
          <p:cNvSpPr>
            <a:spLocks noGrp="1"/>
          </p:cNvSpPr>
          <p:nvPr>
            <p:ph idx="1"/>
          </p:nvPr>
        </p:nvSpPr>
        <p:spPr/>
        <p:txBody>
          <a:bodyPr/>
          <a:lstStyle/>
          <a:p>
            <a:r>
              <a:rPr lang="en-US" dirty="0" smtClean="0"/>
              <a:t>Research Question – of course…</a:t>
            </a:r>
          </a:p>
          <a:p>
            <a:pPr marL="0" indent="0">
              <a:buNone/>
            </a:pPr>
            <a:endParaRPr lang="en-US" dirty="0" smtClean="0"/>
          </a:p>
          <a:p>
            <a:r>
              <a:rPr lang="en-US" dirty="0" smtClean="0"/>
              <a:t>Find your Sources</a:t>
            </a:r>
          </a:p>
          <a:p>
            <a:pPr marL="0" indent="0">
              <a:buNone/>
            </a:pPr>
            <a:endParaRPr lang="en-US" dirty="0" smtClean="0"/>
          </a:p>
          <a:p>
            <a:r>
              <a:rPr lang="en-US" dirty="0" smtClean="0"/>
              <a:t>Organize and Synthesize your Sources</a:t>
            </a:r>
          </a:p>
          <a:p>
            <a:pPr marL="0" indent="0">
              <a:buNone/>
            </a:pPr>
            <a:endParaRPr lang="en-US" dirty="0" smtClean="0"/>
          </a:p>
          <a:p>
            <a:r>
              <a:rPr lang="en-US" dirty="0" smtClean="0"/>
              <a:t>Write the Review</a:t>
            </a:r>
            <a:endParaRPr lang="en-US" dirty="0"/>
          </a:p>
        </p:txBody>
      </p:sp>
    </p:spTree>
    <p:extLst>
      <p:ext uri="{BB962C8B-B14F-4D97-AF65-F5344CB8AC3E}">
        <p14:creationId xmlns:p14="http://schemas.microsoft.com/office/powerpoint/2010/main" val="2531068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33693" y="188813"/>
            <a:ext cx="4852610" cy="523220"/>
          </a:xfrm>
          <a:prstGeom prst="rect">
            <a:avLst/>
          </a:prstGeom>
          <a:noFill/>
        </p:spPr>
        <p:txBody>
          <a:bodyPr wrap="none" rtlCol="0">
            <a:spAutoFit/>
          </a:bodyPr>
          <a:lstStyle/>
          <a:p>
            <a:r>
              <a:rPr lang="en-US" sz="2800" b="1" dirty="0" smtClean="0"/>
              <a:t>How NOT to write a Lit. Review</a:t>
            </a:r>
            <a:endParaRPr lang="en-US" sz="2800" b="1" dirty="0"/>
          </a:p>
        </p:txBody>
      </p:sp>
      <p:sp>
        <p:nvSpPr>
          <p:cNvPr id="6" name="TextBox 5"/>
          <p:cNvSpPr txBox="1"/>
          <p:nvPr/>
        </p:nvSpPr>
        <p:spPr>
          <a:xfrm>
            <a:off x="5850987" y="3174567"/>
            <a:ext cx="3828481" cy="369332"/>
          </a:xfrm>
          <a:prstGeom prst="rect">
            <a:avLst/>
          </a:prstGeom>
          <a:noFill/>
        </p:spPr>
        <p:txBody>
          <a:bodyPr wrap="square" rtlCol="0">
            <a:spAutoFit/>
          </a:bodyPr>
          <a:lstStyle/>
          <a:p>
            <a:r>
              <a:rPr lang="en-US" dirty="0" smtClean="0"/>
              <a:t>All summary, No synthesis</a:t>
            </a:r>
            <a:endParaRPr lang="en-US" dirty="0"/>
          </a:p>
        </p:txBody>
      </p:sp>
      <p:pic>
        <p:nvPicPr>
          <p:cNvPr id="9" name="Picture 8"/>
          <p:cNvPicPr>
            <a:picLocks noChangeAspect="1"/>
          </p:cNvPicPr>
          <p:nvPr/>
        </p:nvPicPr>
        <p:blipFill>
          <a:blip r:embed="rId2"/>
          <a:stretch>
            <a:fillRect/>
          </a:stretch>
        </p:blipFill>
        <p:spPr>
          <a:xfrm>
            <a:off x="205430" y="721120"/>
            <a:ext cx="5645557" cy="5645557"/>
          </a:xfrm>
          <a:prstGeom prst="rect">
            <a:avLst/>
          </a:prstGeom>
        </p:spPr>
      </p:pic>
    </p:spTree>
    <p:extLst>
      <p:ext uri="{BB962C8B-B14F-4D97-AF65-F5344CB8AC3E}">
        <p14:creationId xmlns:p14="http://schemas.microsoft.com/office/powerpoint/2010/main" val="1869263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54751" y="261260"/>
            <a:ext cx="6200535" cy="523220"/>
          </a:xfrm>
          <a:prstGeom prst="rect">
            <a:avLst/>
          </a:prstGeom>
          <a:noFill/>
        </p:spPr>
        <p:txBody>
          <a:bodyPr wrap="none" rtlCol="0">
            <a:spAutoFit/>
          </a:bodyPr>
          <a:lstStyle/>
          <a:p>
            <a:r>
              <a:rPr lang="en-US" sz="2800" b="1" dirty="0" smtClean="0"/>
              <a:t>One way of thinking about a Lit. </a:t>
            </a:r>
            <a:r>
              <a:rPr lang="en-US" sz="2800" b="1" dirty="0"/>
              <a:t>R</a:t>
            </a:r>
            <a:r>
              <a:rPr lang="en-US" sz="2800" b="1" dirty="0" smtClean="0"/>
              <a:t>eview</a:t>
            </a:r>
            <a:endParaRPr lang="en-US" sz="2800" b="1" dirty="0"/>
          </a:p>
        </p:txBody>
      </p:sp>
      <p:pic>
        <p:nvPicPr>
          <p:cNvPr id="6" name="Picture 5"/>
          <p:cNvPicPr>
            <a:picLocks noChangeAspect="1"/>
          </p:cNvPicPr>
          <p:nvPr/>
        </p:nvPicPr>
        <p:blipFill>
          <a:blip r:embed="rId3"/>
          <a:stretch>
            <a:fillRect/>
          </a:stretch>
        </p:blipFill>
        <p:spPr>
          <a:xfrm>
            <a:off x="130729" y="991807"/>
            <a:ext cx="7198255" cy="5866193"/>
          </a:xfrm>
          <a:prstGeom prst="rect">
            <a:avLst/>
          </a:prstGeom>
        </p:spPr>
      </p:pic>
      <p:sp>
        <p:nvSpPr>
          <p:cNvPr id="7" name="TextBox 6"/>
          <p:cNvSpPr txBox="1"/>
          <p:nvPr/>
        </p:nvSpPr>
        <p:spPr>
          <a:xfrm>
            <a:off x="7366162" y="2315567"/>
            <a:ext cx="1835759" cy="1200329"/>
          </a:xfrm>
          <a:prstGeom prst="rect">
            <a:avLst/>
          </a:prstGeom>
          <a:noFill/>
        </p:spPr>
        <p:txBody>
          <a:bodyPr wrap="none" rtlCol="0">
            <a:spAutoFit/>
          </a:bodyPr>
          <a:lstStyle/>
          <a:p>
            <a:r>
              <a:rPr lang="en-US" dirty="0" smtClean="0"/>
              <a:t>A large thought </a:t>
            </a:r>
          </a:p>
          <a:p>
            <a:r>
              <a:rPr lang="en-US" dirty="0" smtClean="0"/>
              <a:t>bubble with </a:t>
            </a:r>
          </a:p>
          <a:p>
            <a:r>
              <a:rPr lang="en-US" dirty="0" smtClean="0"/>
              <a:t>multiple sections </a:t>
            </a:r>
          </a:p>
          <a:p>
            <a:r>
              <a:rPr lang="en-US" dirty="0" smtClean="0"/>
              <a:t>or themes</a:t>
            </a:r>
            <a:endParaRPr lang="en-US" dirty="0"/>
          </a:p>
        </p:txBody>
      </p:sp>
    </p:spTree>
    <p:extLst>
      <p:ext uri="{BB962C8B-B14F-4D97-AF65-F5344CB8AC3E}">
        <p14:creationId xmlns:p14="http://schemas.microsoft.com/office/powerpoint/2010/main" val="1450624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9188" y="246909"/>
            <a:ext cx="6982851" cy="523220"/>
          </a:xfrm>
          <a:prstGeom prst="rect">
            <a:avLst/>
          </a:prstGeom>
          <a:noFill/>
        </p:spPr>
        <p:txBody>
          <a:bodyPr wrap="none" rtlCol="0">
            <a:spAutoFit/>
          </a:bodyPr>
          <a:lstStyle/>
          <a:p>
            <a:r>
              <a:rPr lang="en-US" sz="2800" b="1" dirty="0" smtClean="0"/>
              <a:t>Another Way of thinking about a Lit. Review</a:t>
            </a:r>
            <a:endParaRPr lang="en-US" sz="2800" b="1" dirty="0"/>
          </a:p>
        </p:txBody>
      </p:sp>
      <p:pic>
        <p:nvPicPr>
          <p:cNvPr id="8" name="Picture 7"/>
          <p:cNvPicPr>
            <a:picLocks noChangeAspect="1"/>
          </p:cNvPicPr>
          <p:nvPr/>
        </p:nvPicPr>
        <p:blipFill>
          <a:blip r:embed="rId3"/>
          <a:stretch>
            <a:fillRect/>
          </a:stretch>
        </p:blipFill>
        <p:spPr>
          <a:xfrm>
            <a:off x="229051" y="1213805"/>
            <a:ext cx="8713353" cy="4444395"/>
          </a:xfrm>
          <a:prstGeom prst="rect">
            <a:avLst/>
          </a:prstGeom>
        </p:spPr>
      </p:pic>
      <p:sp>
        <p:nvSpPr>
          <p:cNvPr id="9" name="TextBox 8"/>
          <p:cNvSpPr txBox="1"/>
          <p:nvPr/>
        </p:nvSpPr>
        <p:spPr>
          <a:xfrm>
            <a:off x="625230" y="5920154"/>
            <a:ext cx="7188537" cy="369332"/>
          </a:xfrm>
          <a:prstGeom prst="rect">
            <a:avLst/>
          </a:prstGeom>
          <a:noFill/>
        </p:spPr>
        <p:txBody>
          <a:bodyPr wrap="none" rtlCol="0">
            <a:spAutoFit/>
          </a:bodyPr>
          <a:lstStyle/>
          <a:p>
            <a:r>
              <a:rPr lang="en-US" dirty="0" smtClean="0"/>
              <a:t>A series of buckets into which you groups different takes on a field or topic </a:t>
            </a:r>
            <a:endParaRPr lang="en-US" dirty="0"/>
          </a:p>
        </p:txBody>
      </p:sp>
    </p:spTree>
    <p:extLst>
      <p:ext uri="{BB962C8B-B14F-4D97-AF65-F5344CB8AC3E}">
        <p14:creationId xmlns:p14="http://schemas.microsoft.com/office/powerpoint/2010/main" val="1450624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5046" y="1727200"/>
            <a:ext cx="8229600" cy="1143000"/>
          </a:xfrm>
        </p:spPr>
        <p:txBody>
          <a:bodyPr>
            <a:normAutofit fontScale="90000"/>
          </a:bodyPr>
          <a:lstStyle/>
          <a:p>
            <a:r>
              <a:rPr lang="en-US" b="1" dirty="0" smtClean="0"/>
              <a:t>How TO write </a:t>
            </a:r>
            <a:br>
              <a:rPr lang="en-US" b="1" dirty="0" smtClean="0"/>
            </a:br>
            <a:r>
              <a:rPr lang="en-US" b="1" dirty="0" smtClean="0"/>
              <a:t>a Lit. Review</a:t>
            </a:r>
            <a:br>
              <a:rPr lang="en-US" b="1" dirty="0" smtClean="0"/>
            </a:br>
            <a:endParaRPr lang="en-US" dirty="0"/>
          </a:p>
        </p:txBody>
      </p:sp>
      <p:pic>
        <p:nvPicPr>
          <p:cNvPr id="6" name="Picture 5"/>
          <p:cNvPicPr>
            <a:picLocks noChangeAspect="1"/>
          </p:cNvPicPr>
          <p:nvPr/>
        </p:nvPicPr>
        <p:blipFill>
          <a:blip r:embed="rId2"/>
          <a:stretch>
            <a:fillRect/>
          </a:stretch>
        </p:blipFill>
        <p:spPr>
          <a:xfrm>
            <a:off x="0" y="76200"/>
            <a:ext cx="5129824" cy="6423834"/>
          </a:xfrm>
          <a:prstGeom prst="rect">
            <a:avLst/>
          </a:prstGeom>
        </p:spPr>
      </p:pic>
    </p:spTree>
    <p:extLst>
      <p:ext uri="{BB962C8B-B14F-4D97-AF65-F5344CB8AC3E}">
        <p14:creationId xmlns:p14="http://schemas.microsoft.com/office/powerpoint/2010/main" val="4256086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Remember the </a:t>
            </a:r>
            <a:r>
              <a:rPr lang="en-US" dirty="0" err="1" smtClean="0"/>
              <a:t>Burkean</a:t>
            </a:r>
            <a:r>
              <a:rPr lang="en-US" dirty="0" smtClean="0"/>
              <a:t> Parlor Metaphor</a:t>
            </a:r>
            <a:endParaRPr lang="en-US" dirty="0"/>
          </a:p>
        </p:txBody>
      </p:sp>
      <p:sp>
        <p:nvSpPr>
          <p:cNvPr id="3" name="Content Placeholder 2"/>
          <p:cNvSpPr>
            <a:spLocks noGrp="1"/>
          </p:cNvSpPr>
          <p:nvPr>
            <p:ph idx="1"/>
          </p:nvPr>
        </p:nvSpPr>
        <p:spPr>
          <a:xfrm>
            <a:off x="214923" y="1671638"/>
            <a:ext cx="8772769" cy="4990977"/>
          </a:xfrm>
        </p:spPr>
        <p:txBody>
          <a:bodyPr>
            <a:normAutofit fontScale="85000" lnSpcReduction="20000"/>
          </a:bodyPr>
          <a:lstStyle/>
          <a:p>
            <a:pPr marL="0" indent="0">
              <a:buNone/>
            </a:pPr>
            <a:r>
              <a:rPr lang="en-US" sz="2600" dirty="0" smtClean="0"/>
              <a:t>“Imagine </a:t>
            </a:r>
            <a:r>
              <a:rPr lang="en-US" sz="2600" dirty="0"/>
              <a:t>that you enter a parlor. You come late. When you arrive, others have long preceded you, and they are engaged in a heated discussion, a discussion too heated for them to pause and tell you exactly what it is about. In fact, the discussion had already begun long before any of them got there, so that no one present is qualified to retrace for you all the steps that had gone before. You listen for a while, until you decide that you have caught the tenor of the argument; then you put in your oar. Someone answers; you answer him; another comes to your defense; another aligns himself against you, to either the embarrassment or gratification of your opponent, depending upon the quality of your ally's assistance. However, the discussion is interminable. The hour grows late, you must depart. And you do depart, with the discussion still vigorously in progress</a:t>
            </a:r>
            <a:r>
              <a:rPr lang="en-US" sz="2600" dirty="0" smtClean="0"/>
              <a:t>.”</a:t>
            </a:r>
          </a:p>
          <a:p>
            <a:pPr marL="3657600" lvl="8" indent="0">
              <a:buNone/>
            </a:pPr>
            <a:endParaRPr lang="en-US" sz="2600" dirty="0" smtClean="0"/>
          </a:p>
          <a:p>
            <a:pPr marL="3657600" lvl="8" indent="0">
              <a:buNone/>
            </a:pPr>
            <a:r>
              <a:rPr lang="en-US" sz="2600" dirty="0"/>
              <a:t>	</a:t>
            </a:r>
            <a:r>
              <a:rPr lang="en-US" sz="2600" dirty="0" smtClean="0"/>
              <a:t>-Kenneth Burke, </a:t>
            </a:r>
            <a:r>
              <a:rPr lang="en-US" sz="2600" i="1" dirty="0" smtClean="0"/>
              <a:t>The 			Philosophy of Literary Form</a:t>
            </a:r>
            <a:r>
              <a:rPr lang="en-US" sz="2600" dirty="0" smtClean="0"/>
              <a:t>, </a:t>
            </a:r>
          </a:p>
          <a:p>
            <a:pPr marL="3657600" lvl="8" indent="0">
              <a:buNone/>
            </a:pPr>
            <a:r>
              <a:rPr lang="en-US" sz="2600" dirty="0"/>
              <a:t>	</a:t>
            </a:r>
            <a:r>
              <a:rPr lang="en-US" sz="2600" dirty="0" smtClean="0"/>
              <a:t>110-111.</a:t>
            </a:r>
          </a:p>
          <a:p>
            <a:pPr lvl="8"/>
            <a:endParaRPr lang="en-US" dirty="0"/>
          </a:p>
        </p:txBody>
      </p:sp>
    </p:spTree>
    <p:extLst>
      <p:ext uri="{BB962C8B-B14F-4D97-AF65-F5344CB8AC3E}">
        <p14:creationId xmlns:p14="http://schemas.microsoft.com/office/powerpoint/2010/main" val="799400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TotalTime>
  <Words>444</Words>
  <Application>Microsoft Office PowerPoint</Application>
  <PresentationFormat>On-screen Show (4:3)</PresentationFormat>
  <Paragraphs>33</Paragraphs>
  <Slides>8</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The Literature Review</vt:lpstr>
      <vt:lpstr>A Literature Review is: </vt:lpstr>
      <vt:lpstr>The steps for writing a Lit. Review</vt:lpstr>
      <vt:lpstr>PowerPoint Presentation</vt:lpstr>
      <vt:lpstr>PowerPoint Presentation</vt:lpstr>
      <vt:lpstr>PowerPoint Presentation</vt:lpstr>
      <vt:lpstr>How TO write  a Lit. Review </vt:lpstr>
      <vt:lpstr>Remember the Burkean Parlor Metaphor</vt:lpstr>
    </vt:vector>
  </TitlesOfParts>
  <Company>UMBC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Literature Review</dc:title>
  <dc:creator>george musgrove</dc:creator>
  <cp:lastModifiedBy>Sarah New</cp:lastModifiedBy>
  <cp:revision>9</cp:revision>
  <dcterms:created xsi:type="dcterms:W3CDTF">2015-02-19T17:15:43Z</dcterms:created>
  <dcterms:modified xsi:type="dcterms:W3CDTF">2018-04-04T18:03:43Z</dcterms:modified>
</cp:coreProperties>
</file>