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11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B4DE37-F798-427A-ABF8-04D9F5DC79BA}"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525EC-F933-4B74-94D2-F5E01BE1EA09}" type="slidenum">
              <a:rPr lang="en-US" smtClean="0"/>
              <a:t>‹#›</a:t>
            </a:fld>
            <a:endParaRPr lang="en-US"/>
          </a:p>
        </p:txBody>
      </p:sp>
    </p:spTree>
    <p:extLst>
      <p:ext uri="{BB962C8B-B14F-4D97-AF65-F5344CB8AC3E}">
        <p14:creationId xmlns:p14="http://schemas.microsoft.com/office/powerpoint/2010/main" val="884297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4DE37-F798-427A-ABF8-04D9F5DC79BA}"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525EC-F933-4B74-94D2-F5E01BE1EA09}" type="slidenum">
              <a:rPr lang="en-US" smtClean="0"/>
              <a:t>‹#›</a:t>
            </a:fld>
            <a:endParaRPr lang="en-US"/>
          </a:p>
        </p:txBody>
      </p:sp>
    </p:spTree>
    <p:extLst>
      <p:ext uri="{BB962C8B-B14F-4D97-AF65-F5344CB8AC3E}">
        <p14:creationId xmlns:p14="http://schemas.microsoft.com/office/powerpoint/2010/main" val="292807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4DE37-F798-427A-ABF8-04D9F5DC79BA}"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525EC-F933-4B74-94D2-F5E01BE1EA09}" type="slidenum">
              <a:rPr lang="en-US" smtClean="0"/>
              <a:t>‹#›</a:t>
            </a:fld>
            <a:endParaRPr lang="en-US"/>
          </a:p>
        </p:txBody>
      </p:sp>
    </p:spTree>
    <p:extLst>
      <p:ext uri="{BB962C8B-B14F-4D97-AF65-F5344CB8AC3E}">
        <p14:creationId xmlns:p14="http://schemas.microsoft.com/office/powerpoint/2010/main" val="19248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4DE37-F798-427A-ABF8-04D9F5DC79BA}"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525EC-F933-4B74-94D2-F5E01BE1EA09}" type="slidenum">
              <a:rPr lang="en-US" smtClean="0"/>
              <a:t>‹#›</a:t>
            </a:fld>
            <a:endParaRPr lang="en-US"/>
          </a:p>
        </p:txBody>
      </p:sp>
    </p:spTree>
    <p:extLst>
      <p:ext uri="{BB962C8B-B14F-4D97-AF65-F5344CB8AC3E}">
        <p14:creationId xmlns:p14="http://schemas.microsoft.com/office/powerpoint/2010/main" val="404131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4DE37-F798-427A-ABF8-04D9F5DC79BA}"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525EC-F933-4B74-94D2-F5E01BE1EA09}" type="slidenum">
              <a:rPr lang="en-US" smtClean="0"/>
              <a:t>‹#›</a:t>
            </a:fld>
            <a:endParaRPr lang="en-US"/>
          </a:p>
        </p:txBody>
      </p:sp>
    </p:spTree>
    <p:extLst>
      <p:ext uri="{BB962C8B-B14F-4D97-AF65-F5344CB8AC3E}">
        <p14:creationId xmlns:p14="http://schemas.microsoft.com/office/powerpoint/2010/main" val="1804833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B4DE37-F798-427A-ABF8-04D9F5DC79BA}"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525EC-F933-4B74-94D2-F5E01BE1EA09}" type="slidenum">
              <a:rPr lang="en-US" smtClean="0"/>
              <a:t>‹#›</a:t>
            </a:fld>
            <a:endParaRPr lang="en-US"/>
          </a:p>
        </p:txBody>
      </p:sp>
    </p:spTree>
    <p:extLst>
      <p:ext uri="{BB962C8B-B14F-4D97-AF65-F5344CB8AC3E}">
        <p14:creationId xmlns:p14="http://schemas.microsoft.com/office/powerpoint/2010/main" val="282052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B4DE37-F798-427A-ABF8-04D9F5DC79BA}" type="datetimeFigureOut">
              <a:rPr lang="en-US" smtClean="0"/>
              <a:t>4/4/2018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525EC-F933-4B74-94D2-F5E01BE1EA09}" type="slidenum">
              <a:rPr lang="en-US" smtClean="0"/>
              <a:t>‹#›</a:t>
            </a:fld>
            <a:endParaRPr lang="en-US"/>
          </a:p>
        </p:txBody>
      </p:sp>
    </p:spTree>
    <p:extLst>
      <p:ext uri="{BB962C8B-B14F-4D97-AF65-F5344CB8AC3E}">
        <p14:creationId xmlns:p14="http://schemas.microsoft.com/office/powerpoint/2010/main" val="2897125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B4DE37-F798-427A-ABF8-04D9F5DC79BA}" type="datetimeFigureOut">
              <a:rPr lang="en-US" smtClean="0"/>
              <a:t>4/4/2018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525EC-F933-4B74-94D2-F5E01BE1EA09}" type="slidenum">
              <a:rPr lang="en-US" smtClean="0"/>
              <a:t>‹#›</a:t>
            </a:fld>
            <a:endParaRPr lang="en-US"/>
          </a:p>
        </p:txBody>
      </p:sp>
    </p:spTree>
    <p:extLst>
      <p:ext uri="{BB962C8B-B14F-4D97-AF65-F5344CB8AC3E}">
        <p14:creationId xmlns:p14="http://schemas.microsoft.com/office/powerpoint/2010/main" val="1965332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4DE37-F798-427A-ABF8-04D9F5DC79BA}" type="datetimeFigureOut">
              <a:rPr lang="en-US" smtClean="0"/>
              <a:t>4/4/2018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525EC-F933-4B74-94D2-F5E01BE1EA09}" type="slidenum">
              <a:rPr lang="en-US" smtClean="0"/>
              <a:t>‹#›</a:t>
            </a:fld>
            <a:endParaRPr lang="en-US"/>
          </a:p>
        </p:txBody>
      </p:sp>
    </p:spTree>
    <p:extLst>
      <p:ext uri="{BB962C8B-B14F-4D97-AF65-F5344CB8AC3E}">
        <p14:creationId xmlns:p14="http://schemas.microsoft.com/office/powerpoint/2010/main" val="368979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4DE37-F798-427A-ABF8-04D9F5DC79BA}"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525EC-F933-4B74-94D2-F5E01BE1EA09}" type="slidenum">
              <a:rPr lang="en-US" smtClean="0"/>
              <a:t>‹#›</a:t>
            </a:fld>
            <a:endParaRPr lang="en-US"/>
          </a:p>
        </p:txBody>
      </p:sp>
    </p:spTree>
    <p:extLst>
      <p:ext uri="{BB962C8B-B14F-4D97-AF65-F5344CB8AC3E}">
        <p14:creationId xmlns:p14="http://schemas.microsoft.com/office/powerpoint/2010/main" val="2717568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4DE37-F798-427A-ABF8-04D9F5DC79BA}"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525EC-F933-4B74-94D2-F5E01BE1EA09}" type="slidenum">
              <a:rPr lang="en-US" smtClean="0"/>
              <a:t>‹#›</a:t>
            </a:fld>
            <a:endParaRPr lang="en-US"/>
          </a:p>
        </p:txBody>
      </p:sp>
    </p:spTree>
    <p:extLst>
      <p:ext uri="{BB962C8B-B14F-4D97-AF65-F5344CB8AC3E}">
        <p14:creationId xmlns:p14="http://schemas.microsoft.com/office/powerpoint/2010/main" val="277751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4DE37-F798-427A-ABF8-04D9F5DC79BA}" type="datetimeFigureOut">
              <a:rPr lang="en-US" smtClean="0"/>
              <a:t>4/4/2018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525EC-F933-4B74-94D2-F5E01BE1EA09}" type="slidenum">
              <a:rPr lang="en-US" smtClean="0"/>
              <a:t>‹#›</a:t>
            </a:fld>
            <a:endParaRPr lang="en-US"/>
          </a:p>
        </p:txBody>
      </p:sp>
    </p:spTree>
    <p:extLst>
      <p:ext uri="{BB962C8B-B14F-4D97-AF65-F5344CB8AC3E}">
        <p14:creationId xmlns:p14="http://schemas.microsoft.com/office/powerpoint/2010/main" val="1391080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 Literature Review</a:t>
            </a:r>
            <a:br>
              <a:rPr lang="en-US" dirty="0" smtClean="0"/>
            </a:b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Basics</a:t>
            </a:r>
          </a:p>
          <a:p>
            <a:endParaRPr lang="en-US" dirty="0"/>
          </a:p>
          <a:p>
            <a:endParaRPr lang="en-US" dirty="0" smtClean="0"/>
          </a:p>
          <a:p>
            <a:r>
              <a:rPr lang="en-US" dirty="0" smtClean="0"/>
              <a:t>Liberally adapted from the University of Guelph, UNC, and other sources. </a:t>
            </a:r>
            <a:endParaRPr lang="en-US" dirty="0"/>
          </a:p>
        </p:txBody>
      </p:sp>
    </p:spTree>
    <p:extLst>
      <p:ext uri="{BB962C8B-B14F-4D97-AF65-F5344CB8AC3E}">
        <p14:creationId xmlns:p14="http://schemas.microsoft.com/office/powerpoint/2010/main" val="1530161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Paper or Lit Review?</a:t>
            </a:r>
            <a:endParaRPr lang="en-US" dirty="0"/>
          </a:p>
        </p:txBody>
      </p:sp>
      <p:sp>
        <p:nvSpPr>
          <p:cNvPr id="3" name="Content Placeholder 2"/>
          <p:cNvSpPr>
            <a:spLocks noGrp="1"/>
          </p:cNvSpPr>
          <p:nvPr>
            <p:ph idx="1"/>
          </p:nvPr>
        </p:nvSpPr>
        <p:spPr/>
        <p:txBody>
          <a:bodyPr/>
          <a:lstStyle/>
          <a:p>
            <a:r>
              <a:rPr lang="en-US" dirty="0" smtClean="0"/>
              <a:t>The primary </a:t>
            </a:r>
            <a:r>
              <a:rPr lang="en-US" dirty="0"/>
              <a:t>focus of an academic research paper is to develop a new </a:t>
            </a:r>
            <a:r>
              <a:rPr lang="en-US" dirty="0" smtClean="0"/>
              <a:t>argument. </a:t>
            </a:r>
            <a:r>
              <a:rPr lang="en-US" dirty="0"/>
              <a:t>R</a:t>
            </a:r>
            <a:r>
              <a:rPr lang="en-US" dirty="0" smtClean="0"/>
              <a:t>esearch papers often do contain </a:t>
            </a:r>
            <a:r>
              <a:rPr lang="en-US" dirty="0"/>
              <a:t>literature </a:t>
            </a:r>
            <a:r>
              <a:rPr lang="en-US" dirty="0" smtClean="0"/>
              <a:t>reviews, in </a:t>
            </a:r>
            <a:r>
              <a:rPr lang="en-US" dirty="0"/>
              <a:t>a research </a:t>
            </a:r>
            <a:r>
              <a:rPr lang="en-US" dirty="0" smtClean="0"/>
              <a:t>paper  the literature serves as </a:t>
            </a:r>
            <a:r>
              <a:rPr lang="en-US" dirty="0"/>
              <a:t>a foundation and as support for </a:t>
            </a:r>
            <a:r>
              <a:rPr lang="en-US" dirty="0" smtClean="0"/>
              <a:t>any </a:t>
            </a:r>
            <a:r>
              <a:rPr lang="en-US" dirty="0"/>
              <a:t>new </a:t>
            </a:r>
            <a:r>
              <a:rPr lang="en-US" dirty="0" smtClean="0"/>
              <a:t>insights </a:t>
            </a:r>
            <a:r>
              <a:rPr lang="en-US" dirty="0"/>
              <a:t>you contribute. </a:t>
            </a:r>
            <a:endParaRPr lang="en-US" dirty="0" smtClean="0"/>
          </a:p>
          <a:p>
            <a:r>
              <a:rPr lang="en-US" dirty="0" smtClean="0"/>
              <a:t>The </a:t>
            </a:r>
            <a:r>
              <a:rPr lang="en-US" dirty="0"/>
              <a:t>focus of a literature review, however, is to summarize and synthesize the arguments and ideas of others without adding new contributions.</a:t>
            </a:r>
          </a:p>
        </p:txBody>
      </p:sp>
    </p:spTree>
    <p:extLst>
      <p:ext uri="{BB962C8B-B14F-4D97-AF65-F5344CB8AC3E}">
        <p14:creationId xmlns:p14="http://schemas.microsoft.com/office/powerpoint/2010/main" val="1259386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a Lit 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a:t>It gives </a:t>
            </a:r>
            <a:r>
              <a:rPr lang="en-US" dirty="0" smtClean="0"/>
              <a:t>readers </a:t>
            </a:r>
            <a:r>
              <a:rPr lang="en-US" dirty="0"/>
              <a:t>access to research on a particular topic by </a:t>
            </a:r>
            <a:r>
              <a:rPr lang="en-US" dirty="0" smtClean="0"/>
              <a:t>selecting </a:t>
            </a:r>
            <a:r>
              <a:rPr lang="en-US" dirty="0"/>
              <a:t>quality articles or studies that are relevant, meaningful</a:t>
            </a:r>
            <a:r>
              <a:rPr lang="en-US" dirty="0" smtClean="0"/>
              <a:t>, </a:t>
            </a:r>
            <a:r>
              <a:rPr lang="en-US" dirty="0"/>
              <a:t>and valid and summarizing them into one complete report</a:t>
            </a:r>
          </a:p>
          <a:p>
            <a:r>
              <a:rPr lang="en-US" dirty="0"/>
              <a:t>It provides an excellent starting point for </a:t>
            </a:r>
            <a:r>
              <a:rPr lang="en-US" dirty="0" smtClean="0"/>
              <a:t>researchers </a:t>
            </a:r>
            <a:r>
              <a:rPr lang="en-US" dirty="0"/>
              <a:t>in a new area by forcing them to summarize, evaluate, and compare original research in that speciﬁc area</a:t>
            </a:r>
          </a:p>
          <a:p>
            <a:r>
              <a:rPr lang="en-US" dirty="0"/>
              <a:t>It ensures that researchers do not duplicate work that has already been done</a:t>
            </a:r>
          </a:p>
          <a:p>
            <a:r>
              <a:rPr lang="en-US" dirty="0"/>
              <a:t>It can provide clues as to where future research is heading or recommend areas on which to focus</a:t>
            </a:r>
          </a:p>
          <a:p>
            <a:r>
              <a:rPr lang="en-US" dirty="0"/>
              <a:t>It highlights key ﬁndings</a:t>
            </a:r>
          </a:p>
          <a:p>
            <a:r>
              <a:rPr lang="en-US" dirty="0"/>
              <a:t>It identiﬁes inconsistencies, gaps and contradictions in the literature</a:t>
            </a:r>
          </a:p>
          <a:p>
            <a:r>
              <a:rPr lang="en-US" dirty="0"/>
              <a:t>It provides a constructive analysis of the methodologies and approaches of other researchers</a:t>
            </a:r>
          </a:p>
          <a:p>
            <a:endParaRPr lang="en-US" dirty="0"/>
          </a:p>
        </p:txBody>
      </p:sp>
    </p:spTree>
    <p:extLst>
      <p:ext uri="{BB962C8B-B14F-4D97-AF65-F5344CB8AC3E}">
        <p14:creationId xmlns:p14="http://schemas.microsoft.com/office/powerpoint/2010/main" val="3356865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a review</a:t>
            </a:r>
            <a:endParaRPr lang="en-US" dirty="0"/>
          </a:p>
        </p:txBody>
      </p:sp>
      <p:sp>
        <p:nvSpPr>
          <p:cNvPr id="3" name="Content Placeholder 2"/>
          <p:cNvSpPr>
            <a:spLocks noGrp="1"/>
          </p:cNvSpPr>
          <p:nvPr>
            <p:ph idx="1"/>
          </p:nvPr>
        </p:nvSpPr>
        <p:spPr/>
        <p:txBody>
          <a:bodyPr/>
          <a:lstStyle/>
          <a:p>
            <a:r>
              <a:rPr lang="en-US" sz="2000" b="1" dirty="0" smtClean="0"/>
              <a:t>Introduction</a:t>
            </a:r>
            <a:r>
              <a:rPr lang="en-US" b="1" dirty="0" smtClean="0"/>
              <a:t> - </a:t>
            </a:r>
            <a:r>
              <a:rPr lang="en-US" sz="1800" dirty="0"/>
              <a:t>The introduction explains the focus and establishes the importance of the subject. It discusses what kind of work has been done on the topic and identiﬁes any controversies within the ﬁeld or any recent research which has raised questions about earlier assumptions. It may provide background or history. It concludes with a purpose or thesis statement</a:t>
            </a:r>
            <a:r>
              <a:rPr lang="en-US" sz="1800" dirty="0" smtClean="0"/>
              <a:t>. </a:t>
            </a:r>
            <a:r>
              <a:rPr lang="en-US" sz="1800" dirty="0"/>
              <a:t> in a review that is an introduction or preparatory to a thesis or research report, it will suggest how the review ﬁndings will lead to the research the writer proposes to undertake</a:t>
            </a:r>
            <a:r>
              <a:rPr lang="en-US" sz="1800" dirty="0" smtClean="0"/>
              <a:t>.</a:t>
            </a:r>
          </a:p>
          <a:p>
            <a:r>
              <a:rPr lang="en-US" sz="1800" b="1" dirty="0" smtClean="0"/>
              <a:t>Body - </a:t>
            </a:r>
            <a:r>
              <a:rPr lang="en-US" sz="1800" dirty="0"/>
              <a:t>Often divided by headings/subheadings, the body summarizes and evaluates the current state of knowledge in the ﬁeld. It notes major themes or topics, the most important trends, and any ﬁndings about which researchers agree or disagree. If the review is preliminary to your own thesis or research project, its purpose is to make an argument that will justify your proposed research. Therefore, it will discuss only that research which leads directly to your own project.</a:t>
            </a:r>
          </a:p>
          <a:p>
            <a:r>
              <a:rPr lang="en-US" sz="1800" b="1" dirty="0" smtClean="0"/>
              <a:t>Conclusion - </a:t>
            </a:r>
            <a:r>
              <a:rPr lang="en-US" sz="1800" dirty="0"/>
              <a:t>The conclusion summarizes all the evidence presented and shows its signiﬁcance. If the review is an introduction to your own research, it highlights gaps and indicates how previous research leads to your own research project and chosen methodology</a:t>
            </a:r>
            <a:endParaRPr lang="en-US" sz="1800" b="1" dirty="0"/>
          </a:p>
          <a:p>
            <a:endParaRPr lang="en-US" sz="1800" b="1" dirty="0"/>
          </a:p>
          <a:p>
            <a:pPr marL="0" indent="0">
              <a:buNone/>
            </a:pPr>
            <a:endParaRPr lang="en-US" sz="1800" dirty="0"/>
          </a:p>
          <a:p>
            <a:endParaRPr lang="en-US" dirty="0"/>
          </a:p>
        </p:txBody>
      </p:sp>
    </p:spTree>
    <p:extLst>
      <p:ext uri="{BB962C8B-B14F-4D97-AF65-F5344CB8AC3E}">
        <p14:creationId xmlns:p14="http://schemas.microsoft.com/office/powerpoint/2010/main" val="4000957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a:t>
            </a:r>
            <a:endParaRPr lang="en-US" dirty="0"/>
          </a:p>
        </p:txBody>
      </p:sp>
      <p:sp>
        <p:nvSpPr>
          <p:cNvPr id="3" name="Content Placeholder 2"/>
          <p:cNvSpPr>
            <a:spLocks noGrp="1"/>
          </p:cNvSpPr>
          <p:nvPr>
            <p:ph idx="1"/>
          </p:nvPr>
        </p:nvSpPr>
        <p:spPr/>
        <p:txBody>
          <a:bodyPr/>
          <a:lstStyle/>
          <a:p>
            <a:pPr marL="0" indent="0">
              <a:buNone/>
            </a:pPr>
            <a:r>
              <a:rPr lang="en-US" dirty="0" smtClean="0"/>
              <a:t>Pick a working topic: </a:t>
            </a:r>
            <a:r>
              <a:rPr lang="en-US" sz="2400" dirty="0" smtClean="0"/>
              <a:t>consult with your advisor, other faculty, and review older works done in your department. This doesn’t need to be your final topic but should be in the field of interest.</a:t>
            </a:r>
          </a:p>
          <a:p>
            <a:pPr marL="0" indent="0">
              <a:buNone/>
            </a:pPr>
            <a:r>
              <a:rPr lang="en-US" dirty="0" smtClean="0"/>
              <a:t>Choose the literature you will review: </a:t>
            </a:r>
            <a:r>
              <a:rPr lang="en-US" sz="2400" dirty="0" smtClean="0"/>
              <a:t>Select databases and other lit sources (</a:t>
            </a:r>
            <a:r>
              <a:rPr lang="en-US" sz="2400" i="1" dirty="0" smtClean="0"/>
              <a:t>see the Subject Guide for your discipline</a:t>
            </a:r>
            <a:r>
              <a:rPr lang="en-US" sz="2400" dirty="0" smtClean="0"/>
              <a:t>) and start identifying subject headings/ descriptors/ that are appropriate. Start identifying classic studies, theories, and theorists.</a:t>
            </a:r>
          </a:p>
          <a:p>
            <a:pPr marL="0" indent="0">
              <a:buNone/>
            </a:pPr>
            <a:r>
              <a:rPr lang="en-US" dirty="0" smtClean="0"/>
              <a:t>Analyze: </a:t>
            </a:r>
            <a:r>
              <a:rPr lang="en-US" sz="2400" dirty="0" smtClean="0"/>
              <a:t>Read broadly to start and identify assumptions, methodologies, testing procedures, and research findings. Note often-cited authors, major works,  conflicting theories and contested results. Watch for how theories evolve (or not) over time.</a:t>
            </a:r>
            <a:endParaRPr lang="en-US" sz="1000" dirty="0"/>
          </a:p>
        </p:txBody>
      </p:sp>
    </p:spTree>
    <p:extLst>
      <p:ext uri="{BB962C8B-B14F-4D97-AF65-F5344CB8AC3E}">
        <p14:creationId xmlns:p14="http://schemas.microsoft.com/office/powerpoint/2010/main" val="1858886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a:t>
            </a:r>
            <a:r>
              <a:rPr lang="en-US" sz="3200" dirty="0" smtClean="0"/>
              <a:t>continued….</a:t>
            </a:r>
            <a:endParaRPr lang="en-US" sz="3200" dirty="0"/>
          </a:p>
        </p:txBody>
      </p:sp>
      <p:sp>
        <p:nvSpPr>
          <p:cNvPr id="3" name="Content Placeholder 2"/>
          <p:cNvSpPr>
            <a:spLocks noGrp="1"/>
          </p:cNvSpPr>
          <p:nvPr>
            <p:ph idx="1"/>
          </p:nvPr>
        </p:nvSpPr>
        <p:spPr/>
        <p:txBody>
          <a:bodyPr/>
          <a:lstStyle/>
          <a:p>
            <a:r>
              <a:rPr lang="en-US" dirty="0" smtClean="0"/>
              <a:t>Organize - </a:t>
            </a:r>
            <a:r>
              <a:rPr lang="en-US" sz="2400" dirty="0" smtClean="0"/>
              <a:t>group your selected articles by identified patterns and themes: common findings, major trends in the research, which theories emerge as most influential.</a:t>
            </a:r>
          </a:p>
          <a:p>
            <a:r>
              <a:rPr lang="en-US" dirty="0" smtClean="0"/>
              <a:t>Develop your thesis - </a:t>
            </a:r>
            <a:r>
              <a:rPr lang="en-US" sz="2400" dirty="0" smtClean="0"/>
              <a:t>write a concise statement summarizing your conclusions about major trends and developments.</a:t>
            </a:r>
          </a:p>
          <a:p>
            <a:r>
              <a:rPr lang="en-US" dirty="0" smtClean="0"/>
              <a:t> Organize </a:t>
            </a:r>
            <a:r>
              <a:rPr lang="en-US" i="1" dirty="0" smtClean="0"/>
              <a:t>your</a:t>
            </a:r>
            <a:r>
              <a:rPr lang="en-US" dirty="0" smtClean="0"/>
              <a:t> paper – </a:t>
            </a:r>
            <a:r>
              <a:rPr lang="en-US" sz="2400" dirty="0" smtClean="0"/>
              <a:t>Develop headings and subheadings. The sections of your paper should link and progress thematically / topically, not by focusing on the work of individual researchers.</a:t>
            </a:r>
          </a:p>
          <a:p>
            <a:r>
              <a:rPr lang="en-US" dirty="0" smtClean="0"/>
              <a:t>Write and review </a:t>
            </a:r>
            <a:r>
              <a:rPr lang="en-US" sz="2400" dirty="0" smtClean="0"/>
              <a:t>– Focus on analysis: compare and evaluate the literature rather than list developments chronologically. Analysis and synthesis are the </a:t>
            </a:r>
            <a:r>
              <a:rPr lang="en-US" sz="2400" smtClean="0"/>
              <a:t>crucial elements. </a:t>
            </a:r>
            <a:endParaRPr lang="en-US" sz="2400" dirty="0" smtClean="0"/>
          </a:p>
          <a:p>
            <a:endParaRPr lang="en-US" sz="2400" dirty="0"/>
          </a:p>
        </p:txBody>
      </p:sp>
    </p:spTree>
    <p:extLst>
      <p:ext uri="{BB962C8B-B14F-4D97-AF65-F5344CB8AC3E}">
        <p14:creationId xmlns:p14="http://schemas.microsoft.com/office/powerpoint/2010/main" val="1921146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sources</a:t>
            </a:r>
            <a:endParaRPr lang="en-US" dirty="0"/>
          </a:p>
        </p:txBody>
      </p:sp>
      <p:sp>
        <p:nvSpPr>
          <p:cNvPr id="3" name="Content Placeholder 2"/>
          <p:cNvSpPr>
            <a:spLocks noGrp="1"/>
          </p:cNvSpPr>
          <p:nvPr>
            <p:ph idx="1"/>
          </p:nvPr>
        </p:nvSpPr>
        <p:spPr/>
        <p:txBody>
          <a:bodyPr/>
          <a:lstStyle/>
          <a:p>
            <a:r>
              <a:rPr lang="en-US" dirty="0"/>
              <a:t>https://www.lib.uoguelph.ca/get-assistance/writing/specific-types-papers/writing-literature-review</a:t>
            </a:r>
          </a:p>
          <a:p>
            <a:endParaRPr lang="en-US" dirty="0"/>
          </a:p>
          <a:p>
            <a:r>
              <a:rPr lang="en-US" dirty="0"/>
              <a:t>https://writingcenter.unc.edu/tips-and-tools/literature-reviews/</a:t>
            </a:r>
          </a:p>
          <a:p>
            <a:endParaRPr lang="en-US" dirty="0"/>
          </a:p>
          <a:p>
            <a:r>
              <a:rPr lang="en-US"/>
              <a:t>http://www.duluth.umn.edu/~hrallis/guides/researching/litreview.html</a:t>
            </a:r>
          </a:p>
        </p:txBody>
      </p:sp>
    </p:spTree>
    <p:extLst>
      <p:ext uri="{BB962C8B-B14F-4D97-AF65-F5344CB8AC3E}">
        <p14:creationId xmlns:p14="http://schemas.microsoft.com/office/powerpoint/2010/main" val="1013938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532</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Writing a Literature Review </vt:lpstr>
      <vt:lpstr>Academic Paper or Lit Review?</vt:lpstr>
      <vt:lpstr>Purposes of a Lit Review</vt:lpstr>
      <vt:lpstr>Structure of a review</vt:lpstr>
      <vt:lpstr>Steps </vt:lpstr>
      <vt:lpstr>Steps, continued….</vt:lpstr>
      <vt:lpstr>Additional 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Literature Review</dc:title>
  <dc:creator>Drew Alfgren</dc:creator>
  <cp:lastModifiedBy>Sarah New</cp:lastModifiedBy>
  <cp:revision>13</cp:revision>
  <dcterms:created xsi:type="dcterms:W3CDTF">2018-02-20T19:38:02Z</dcterms:created>
  <dcterms:modified xsi:type="dcterms:W3CDTF">2018-04-04T18:05:33Z</dcterms:modified>
</cp:coreProperties>
</file>